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9" r:id="rId2"/>
    <p:sldId id="580" r:id="rId3"/>
    <p:sldId id="581" r:id="rId4"/>
    <p:sldId id="598" r:id="rId5"/>
    <p:sldId id="589" r:id="rId6"/>
    <p:sldId id="582" r:id="rId7"/>
    <p:sldId id="583" r:id="rId8"/>
    <p:sldId id="586" r:id="rId9"/>
    <p:sldId id="587" r:id="rId10"/>
    <p:sldId id="599" r:id="rId11"/>
    <p:sldId id="588" r:id="rId12"/>
    <p:sldId id="590" r:id="rId13"/>
    <p:sldId id="591" r:id="rId14"/>
    <p:sldId id="593" r:id="rId15"/>
    <p:sldId id="594" r:id="rId16"/>
    <p:sldId id="596" r:id="rId17"/>
    <p:sldId id="59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B6B5C9-94DA-5148-B89B-12FD12F97C29}">
          <p14:sldIdLst/>
        </p14:section>
        <p14:section name="Untitled Section" id="{07858104-5D3E-764C-94B3-F8DC78F7680C}">
          <p14:sldIdLst>
            <p14:sldId id="579"/>
            <p14:sldId id="580"/>
            <p14:sldId id="581"/>
            <p14:sldId id="598"/>
            <p14:sldId id="589"/>
            <p14:sldId id="582"/>
            <p14:sldId id="583"/>
            <p14:sldId id="586"/>
            <p14:sldId id="587"/>
            <p14:sldId id="599"/>
            <p14:sldId id="588"/>
            <p14:sldId id="590"/>
            <p14:sldId id="591"/>
            <p14:sldId id="593"/>
            <p14:sldId id="594"/>
            <p14:sldId id="596"/>
            <p14:sldId id="5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91478" autoAdjust="0"/>
  </p:normalViewPr>
  <p:slideViewPr>
    <p:cSldViewPr snapToGrid="0" snapToObjects="1">
      <p:cViewPr varScale="1">
        <p:scale>
          <a:sx n="115" d="100"/>
          <a:sy n="115" d="100"/>
        </p:scale>
        <p:origin x="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CF00E0-79AD-B84A-9EBE-934767B29E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E10F7-07D8-6447-840E-9D321919AE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3919-29CD-9C4A-8DB0-E65CC5EF7A0A}" type="datetimeFigureOut">
              <a:rPr lang="en-US" smtClean="0"/>
              <a:t>2/21/21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F8CC-726E-9344-8D7E-CAE9D2AE5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A8D77-E463-4149-AE9E-B9E965500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B454-DBE7-9947-B5F8-BABA33DC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92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FE237-13D3-C947-82F8-7688F294718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A6CA-7959-7542-82DD-98BF3442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783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DA6CA-7959-7542-82DD-98BF34422478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6D5E29D-1C22-6F43-A8EE-26E0395DB7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5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DA6CA-7959-7542-82DD-98BF344224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8" y="6163903"/>
            <a:ext cx="3045864" cy="62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11" y="6163902"/>
            <a:ext cx="2297123" cy="63776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48156" y="6294936"/>
            <a:ext cx="3416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latin typeface="Cambria"/>
                <a:cs typeface="Cambria"/>
              </a:rPr>
              <a:t>"The bioinformatics internship was supported by New Mexico INBRE </a:t>
            </a:r>
          </a:p>
          <a:p>
            <a:r>
              <a:rPr lang="en-US" sz="700" b="1" dirty="0">
                <a:latin typeface="Cambria"/>
                <a:cs typeface="Cambria"/>
              </a:rPr>
              <a:t>through an Institutional Development Award (</a:t>
            </a:r>
            <a:r>
              <a:rPr lang="en-US" sz="700" b="1" dirty="0" err="1">
                <a:latin typeface="Cambria"/>
                <a:cs typeface="Cambria"/>
              </a:rPr>
              <a:t>IDeA</a:t>
            </a:r>
            <a:r>
              <a:rPr lang="en-US" sz="700" b="1" dirty="0">
                <a:latin typeface="Cambria"/>
                <a:cs typeface="Cambria"/>
              </a:rPr>
              <a:t>) </a:t>
            </a:r>
            <a:r>
              <a:rPr lang="en-US" sz="700" b="1" baseline="0" dirty="0">
                <a:latin typeface="Cambria"/>
                <a:cs typeface="Cambria"/>
              </a:rPr>
              <a:t> </a:t>
            </a:r>
            <a:r>
              <a:rPr lang="en-US" sz="700" b="1" dirty="0">
                <a:latin typeface="Cambria"/>
                <a:cs typeface="Cambria"/>
              </a:rPr>
              <a:t>from National </a:t>
            </a:r>
          </a:p>
          <a:p>
            <a:r>
              <a:rPr lang="en-US" sz="700" b="1" dirty="0">
                <a:latin typeface="Cambria"/>
                <a:cs typeface="Cambria"/>
              </a:rPr>
              <a:t>Institute of General Medical Sciences of the NIH grant number P20GM103451." </a:t>
            </a:r>
          </a:p>
        </p:txBody>
      </p:sp>
    </p:spTree>
    <p:extLst>
      <p:ext uri="{BB962C8B-B14F-4D97-AF65-F5344CB8AC3E}">
        <p14:creationId xmlns:p14="http://schemas.microsoft.com/office/powerpoint/2010/main" val="8902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4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5289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278"/>
            <a:ext cx="9144000" cy="4923991"/>
          </a:xfrm>
        </p:spPr>
        <p:txBody>
          <a:bodyPr/>
          <a:lstStyle>
            <a:lvl1pPr marL="342900" indent="-342900">
              <a:buFont typeface="Wingdings" charset="2"/>
              <a:buChar char="q"/>
              <a:defRPr>
                <a:latin typeface="Cambria"/>
                <a:cs typeface="Cambria"/>
              </a:defRPr>
            </a:lvl1pPr>
            <a:lvl2pPr marL="742950" indent="-285750">
              <a:buFont typeface="Wingdings" charset="2"/>
              <a:buChar char="q"/>
              <a:defRPr>
                <a:latin typeface="Cambria"/>
                <a:cs typeface="Cambria"/>
              </a:defRPr>
            </a:lvl2pPr>
            <a:lvl3pPr marL="1143000" indent="-228600">
              <a:buFont typeface="Wingdings" charset="2"/>
              <a:buChar char="q"/>
              <a:defRPr>
                <a:latin typeface="Cambria"/>
                <a:cs typeface="Cambria"/>
              </a:defRPr>
            </a:lvl3pPr>
            <a:lvl4pPr marL="1600200" indent="-228600">
              <a:buFont typeface="Wingdings" charset="2"/>
              <a:buChar char="q"/>
              <a:defRPr>
                <a:latin typeface="Cambria"/>
                <a:cs typeface="Cambria"/>
              </a:defRPr>
            </a:lvl4pPr>
            <a:lvl5pPr marL="2057400" indent="-228600">
              <a:buFont typeface="Wingdings" charset="2"/>
              <a:buChar char="q"/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8" y="6163903"/>
            <a:ext cx="3045864" cy="62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11" y="6163902"/>
            <a:ext cx="2297123" cy="63776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548156" y="6294936"/>
            <a:ext cx="3416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latin typeface="Cambria"/>
                <a:cs typeface="Cambria"/>
              </a:rPr>
              <a:t>"The bioinformatics internship was supported by New Mexico INBRE </a:t>
            </a:r>
          </a:p>
          <a:p>
            <a:r>
              <a:rPr lang="en-US" sz="700" b="1" dirty="0">
                <a:latin typeface="Cambria"/>
                <a:cs typeface="Cambria"/>
              </a:rPr>
              <a:t>through an Institutional Development Award (</a:t>
            </a:r>
            <a:r>
              <a:rPr lang="en-US" sz="700" b="1" dirty="0" err="1">
                <a:latin typeface="Cambria"/>
                <a:cs typeface="Cambria"/>
              </a:rPr>
              <a:t>IDeA</a:t>
            </a:r>
            <a:r>
              <a:rPr lang="en-US" sz="700" b="1" dirty="0">
                <a:latin typeface="Cambria"/>
                <a:cs typeface="Cambria"/>
              </a:rPr>
              <a:t>) </a:t>
            </a:r>
            <a:r>
              <a:rPr lang="en-US" sz="700" b="1" baseline="0" dirty="0">
                <a:latin typeface="Cambria"/>
                <a:cs typeface="Cambria"/>
              </a:rPr>
              <a:t> </a:t>
            </a:r>
            <a:r>
              <a:rPr lang="en-US" sz="700" b="1" dirty="0">
                <a:latin typeface="Cambria"/>
                <a:cs typeface="Cambria"/>
              </a:rPr>
              <a:t>from National </a:t>
            </a:r>
          </a:p>
          <a:p>
            <a:r>
              <a:rPr lang="en-US" sz="700" b="1" dirty="0">
                <a:latin typeface="Cambria"/>
                <a:cs typeface="Cambria"/>
              </a:rPr>
              <a:t>Institute of General Medical Sciences of the NIH grant number P20GM103451."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09569"/>
            <a:ext cx="9144000" cy="0"/>
          </a:xfrm>
          <a:prstGeom prst="line">
            <a:avLst/>
          </a:prstGeom>
          <a:ln w="635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068258"/>
            <a:ext cx="9144000" cy="0"/>
          </a:xfrm>
          <a:prstGeom prst="line">
            <a:avLst/>
          </a:prstGeom>
          <a:ln w="635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6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9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4790-F9BE-CB46-9C36-9401D4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ADE37D-CB3B-CF4C-9260-BF026534F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02A867AE-D54E-0249-AF6E-D033F773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54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4795-B51A-EC46-9C25-7AF346D8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82B2-311B-8644-85E5-DE9CB4350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3604"/>
            <a:ext cx="9144000" cy="4923991"/>
          </a:xfrm>
        </p:spPr>
        <p:txBody>
          <a:bodyPr/>
          <a:lstStyle/>
          <a:p>
            <a:r>
              <a:rPr lang="en-US" dirty="0"/>
              <a:t> What did you get from the high throughput   experiment</a:t>
            </a:r>
          </a:p>
          <a:p>
            <a:pPr lvl="2"/>
            <a:r>
              <a:rPr lang="en-US" dirty="0"/>
              <a:t> You have a list of genes</a:t>
            </a:r>
          </a:p>
          <a:p>
            <a:pPr lvl="2"/>
            <a:r>
              <a:rPr lang="en-US" dirty="0"/>
              <a:t> Need functional context</a:t>
            </a:r>
          </a:p>
          <a:p>
            <a:pPr lvl="2"/>
            <a:r>
              <a:rPr lang="en-US" dirty="0"/>
              <a:t> Find out what biological processes are perturbed</a:t>
            </a:r>
          </a:p>
          <a:p>
            <a:pPr lvl="2"/>
            <a:r>
              <a:rPr lang="en-US" dirty="0"/>
              <a:t> Reduction of data from thousands of genes to a more manageable number of pathways</a:t>
            </a:r>
          </a:p>
        </p:txBody>
      </p:sp>
    </p:spTree>
    <p:extLst>
      <p:ext uri="{BB962C8B-B14F-4D97-AF65-F5344CB8AC3E}">
        <p14:creationId xmlns:p14="http://schemas.microsoft.com/office/powerpoint/2010/main" val="419643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362F1C-3442-1C41-944C-D3868F1CF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90" y="1078261"/>
            <a:ext cx="7761520" cy="47203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B8073-9182-E947-AE81-CD6C62B4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AB4E7-48EC-9546-AD8B-E4509DEF9230}"/>
              </a:ext>
            </a:extLst>
          </p:cNvPr>
          <p:cNvSpPr/>
          <p:nvPr/>
        </p:nvSpPr>
        <p:spPr>
          <a:xfrm>
            <a:off x="6177777" y="5579684"/>
            <a:ext cx="2966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hbctraining.github.io</a:t>
            </a:r>
            <a:r>
              <a:rPr lang="en-US" sz="1000" dirty="0"/>
              <a:t>/</a:t>
            </a:r>
            <a:r>
              <a:rPr lang="en-US" sz="1000" dirty="0" err="1"/>
              <a:t>DGE_workshop</a:t>
            </a:r>
            <a:r>
              <a:rPr lang="en-US" sz="1000" dirty="0"/>
              <a:t>/lessons/09_functional_analysis.html</a:t>
            </a:r>
          </a:p>
        </p:txBody>
      </p:sp>
    </p:spTree>
    <p:extLst>
      <p:ext uri="{BB962C8B-B14F-4D97-AF65-F5344CB8AC3E}">
        <p14:creationId xmlns:p14="http://schemas.microsoft.com/office/powerpoint/2010/main" val="370092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53F77-5C9E-DB4A-B9E1-74772316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797"/>
            <a:ext cx="9144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8B474-6B69-1A48-B269-717FD9B1616A}"/>
              </a:ext>
            </a:extLst>
          </p:cNvPr>
          <p:cNvSpPr txBox="1"/>
          <p:nvPr/>
        </p:nvSpPr>
        <p:spPr>
          <a:xfrm>
            <a:off x="6682153" y="5632797"/>
            <a:ext cx="1535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PLoS</a:t>
            </a:r>
            <a:r>
              <a:rPr lang="en-US" sz="800" dirty="0"/>
              <a:t> </a:t>
            </a:r>
            <a:r>
              <a:rPr lang="en-US" sz="800" dirty="0" err="1"/>
              <a:t>Comput</a:t>
            </a:r>
            <a:r>
              <a:rPr lang="en-US" sz="800" dirty="0"/>
              <a:t> Biol, 2012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5C5A2A-661E-DF40-83BE-015EE429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- FCS</a:t>
            </a:r>
          </a:p>
        </p:txBody>
      </p:sp>
    </p:spTree>
    <p:extLst>
      <p:ext uri="{BB962C8B-B14F-4D97-AF65-F5344CB8AC3E}">
        <p14:creationId xmlns:p14="http://schemas.microsoft.com/office/powerpoint/2010/main" val="272014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324F-62A7-764E-AD17-0855690B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Pathway Topology (PT)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CCF2-8268-5F49-8810-DD78D8A4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Utilizes directionality, function, and topology information.</a:t>
            </a:r>
          </a:p>
          <a:p>
            <a:r>
              <a:rPr lang="en-US" dirty="0"/>
              <a:t> Information is integrated through a large number of publicly available pathway knowledge base (KEGG, </a:t>
            </a:r>
            <a:r>
              <a:rPr lang="en-US" dirty="0" err="1"/>
              <a:t>MetaCyc</a:t>
            </a:r>
            <a:r>
              <a:rPr lang="en-US" dirty="0"/>
              <a:t>, </a:t>
            </a:r>
            <a:r>
              <a:rPr lang="en-US" dirty="0" err="1"/>
              <a:t>Reactome</a:t>
            </a:r>
            <a:r>
              <a:rPr lang="en-US" dirty="0"/>
              <a:t>, </a:t>
            </a:r>
            <a:r>
              <a:rPr lang="en-US" dirty="0" err="1"/>
              <a:t>Biocarta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 Provides information on how the genes interact with each other (activation, inhibition) and where they interact (cytoplasm, nucleus)</a:t>
            </a:r>
          </a:p>
        </p:txBody>
      </p:sp>
    </p:spTree>
    <p:extLst>
      <p:ext uri="{BB962C8B-B14F-4D97-AF65-F5344CB8AC3E}">
        <p14:creationId xmlns:p14="http://schemas.microsoft.com/office/powerpoint/2010/main" val="127903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9C5A-907C-BD46-9FF4-C0BC5B29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B029D-80C8-1447-AFA4-DADA56083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Varied algorithmic approaches</a:t>
            </a:r>
          </a:p>
          <a:p>
            <a:pPr lvl="1"/>
            <a:r>
              <a:rPr lang="en-US" dirty="0"/>
              <a:t> Very similar to FCS methods</a:t>
            </a:r>
          </a:p>
          <a:p>
            <a:pPr lvl="1"/>
            <a:r>
              <a:rPr lang="en-US" dirty="0"/>
              <a:t> Key difference is the use of pathway topology to compute gene-level statistics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 Cell-specific gene expression profiles rarely available</a:t>
            </a:r>
          </a:p>
          <a:p>
            <a:pPr lvl="1"/>
            <a:r>
              <a:rPr lang="en-US" dirty="0"/>
              <a:t> Fragmented knowledge bases</a:t>
            </a:r>
          </a:p>
          <a:p>
            <a:pPr lvl="1"/>
            <a:r>
              <a:rPr lang="en-US" dirty="0"/>
              <a:t> Inability to model dynamic states of a system</a:t>
            </a:r>
          </a:p>
          <a:p>
            <a:pPr lvl="1"/>
            <a:r>
              <a:rPr lang="en-US" dirty="0"/>
              <a:t> Weak inter-pathway links to account for interdependencies between pathways</a:t>
            </a:r>
          </a:p>
        </p:txBody>
      </p:sp>
    </p:spTree>
    <p:extLst>
      <p:ext uri="{BB962C8B-B14F-4D97-AF65-F5344CB8AC3E}">
        <p14:creationId xmlns:p14="http://schemas.microsoft.com/office/powerpoint/2010/main" val="244988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62F5-023E-854B-8505-B7416E16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5794A1-0488-A34D-9E39-CF4B07314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60549"/>
            <a:ext cx="9144000" cy="2627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49AF4D-401A-F64B-9350-D55AF28CAF64}"/>
              </a:ext>
            </a:extLst>
          </p:cNvPr>
          <p:cNvSpPr txBox="1"/>
          <p:nvPr/>
        </p:nvSpPr>
        <p:spPr>
          <a:xfrm>
            <a:off x="6506308" y="4003001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PLoS</a:t>
            </a:r>
            <a:r>
              <a:rPr lang="en-US" sz="800" dirty="0"/>
              <a:t> </a:t>
            </a:r>
            <a:r>
              <a:rPr lang="en-US" sz="800" dirty="0" err="1"/>
              <a:t>Comput</a:t>
            </a:r>
            <a:r>
              <a:rPr lang="en-US" sz="800" dirty="0"/>
              <a:t> Biol, 2012</a:t>
            </a:r>
          </a:p>
        </p:txBody>
      </p:sp>
    </p:spTree>
    <p:extLst>
      <p:ext uri="{BB962C8B-B14F-4D97-AF65-F5344CB8AC3E}">
        <p14:creationId xmlns:p14="http://schemas.microsoft.com/office/powerpoint/2010/main" val="44551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E188-1151-554F-A125-322D1FBA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F661-33E2-CE47-9497-B02F48C9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Annotation challenges</a:t>
            </a:r>
          </a:p>
          <a:p>
            <a:pPr lvl="1"/>
            <a:r>
              <a:rPr lang="en-US" dirty="0"/>
              <a:t> Low resolution knowledgebases (alternative splicing, opposing functions, SNPs)</a:t>
            </a:r>
          </a:p>
          <a:p>
            <a:pPr lvl="1"/>
            <a:r>
              <a:rPr lang="en-US" dirty="0"/>
              <a:t> Incomplete and inaccurate annotations (hypothetical, predicted, pseudogenes, inferred from electronic annotations, lack of thorough curation)</a:t>
            </a:r>
          </a:p>
          <a:p>
            <a:pPr lvl="1"/>
            <a:r>
              <a:rPr lang="en-US" dirty="0"/>
              <a:t> Missing condition and cell-specific information (all details pertaining experimental curation not available)</a:t>
            </a:r>
          </a:p>
        </p:txBody>
      </p:sp>
    </p:spTree>
    <p:extLst>
      <p:ext uri="{BB962C8B-B14F-4D97-AF65-F5344CB8AC3E}">
        <p14:creationId xmlns:p14="http://schemas.microsoft.com/office/powerpoint/2010/main" val="177177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C8BD-FF44-9248-826C-7C3C1665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CB55-A36E-AC4F-8C78-92ADCF61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the last decade, pathway analysis has matured and become the standard for trying to dissect the biology behind high throughput data</a:t>
            </a:r>
          </a:p>
          <a:p>
            <a:r>
              <a:rPr lang="en-US" dirty="0"/>
              <a:t> Gives you more biological insight than starting with lists of genes</a:t>
            </a:r>
          </a:p>
          <a:p>
            <a:r>
              <a:rPr lang="en-US" dirty="0"/>
              <a:t> Still an exploratory procedure rather than a pure statistical endpoint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0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5F04-6461-3540-8722-660CA0AE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4009"/>
            <a:ext cx="9144000" cy="49239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“Best conclusions are made viewing enrichment analysis results through the lens of the investigator’s expert biological knowledge” </a:t>
            </a:r>
          </a:p>
          <a:p>
            <a:pPr marL="0" indent="0" algn="ctr">
              <a:buNone/>
            </a:pPr>
            <a:r>
              <a:rPr lang="en-US" dirty="0"/>
              <a:t>–Stephen Turner</a:t>
            </a:r>
          </a:p>
        </p:txBody>
      </p:sp>
    </p:spTree>
    <p:extLst>
      <p:ext uri="{BB962C8B-B14F-4D97-AF65-F5344CB8AC3E}">
        <p14:creationId xmlns:p14="http://schemas.microsoft.com/office/powerpoint/2010/main" val="310557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1675-46CF-1F44-8B8D-E10255C5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Numerous tools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3F65-21B7-8248-9B43-A4B10452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995"/>
            <a:ext cx="9144000" cy="2102005"/>
          </a:xfrm>
        </p:spPr>
        <p:txBody>
          <a:bodyPr/>
          <a:lstStyle/>
          <a:p>
            <a:r>
              <a:rPr lang="en-US" dirty="0"/>
              <a:t> Mainly three categories</a:t>
            </a:r>
          </a:p>
          <a:p>
            <a:pPr lvl="1"/>
            <a:r>
              <a:rPr lang="en-US" sz="2400" dirty="0"/>
              <a:t> Overrepresentation Analysis (GO, ORA)</a:t>
            </a:r>
          </a:p>
          <a:p>
            <a:pPr lvl="1"/>
            <a:r>
              <a:rPr lang="en-US" sz="2400" dirty="0"/>
              <a:t> Functional Class Scoring (GSEA)</a:t>
            </a:r>
          </a:p>
          <a:p>
            <a:pPr lvl="1"/>
            <a:r>
              <a:rPr lang="en-US" sz="2400" dirty="0"/>
              <a:t> Pathway Topology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46E58-AFFC-2040-B54F-D54DF914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8" t="3229" r="3072"/>
          <a:stretch/>
        </p:blipFill>
        <p:spPr>
          <a:xfrm>
            <a:off x="1754386" y="3203885"/>
            <a:ext cx="5635227" cy="2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AA94-0B61-6B44-BA0F-E2535188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 (ORA)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4F59F-E435-0F49-907B-C831A639F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theme: statistically computes the fraction of genes in a particular pathway that demonstrate variations in expression</a:t>
            </a:r>
          </a:p>
          <a:p>
            <a:pPr lvl="1"/>
            <a:r>
              <a:rPr lang="en-US" dirty="0"/>
              <a:t>Algorithms involve hypergeometric tests, chi-square tests, etc.</a:t>
            </a:r>
          </a:p>
          <a:p>
            <a:pPr lvl="2"/>
            <a:r>
              <a:rPr lang="en-US" dirty="0"/>
              <a:t>Create an input list (some form of significance)</a:t>
            </a:r>
          </a:p>
          <a:p>
            <a:pPr lvl="2"/>
            <a:r>
              <a:rPr lang="en-US" dirty="0"/>
              <a:t>For each gene set:</a:t>
            </a:r>
          </a:p>
          <a:p>
            <a:pPr lvl="3"/>
            <a:r>
              <a:rPr lang="en-US" dirty="0"/>
              <a:t>Count the number of input genes</a:t>
            </a:r>
          </a:p>
          <a:p>
            <a:pPr lvl="3"/>
            <a:r>
              <a:rPr lang="en-US" dirty="0"/>
              <a:t>Count the number of background genes</a:t>
            </a:r>
          </a:p>
          <a:p>
            <a:pPr lvl="2"/>
            <a:r>
              <a:rPr lang="en-US" dirty="0"/>
              <a:t>Test each pathway for overrepresentation of input genes</a:t>
            </a:r>
          </a:p>
          <a:p>
            <a:pPr lvl="1"/>
            <a:r>
              <a:rPr lang="en-US" dirty="0"/>
              <a:t>Gene set: GO ontology (GO) term.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1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AA94-0B61-6B44-BA0F-E2535188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 (ORA)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05CF-644B-A04E-ADD7-47E50FF0D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5778"/>
            <a:ext cx="9144000" cy="439493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7AF283-57D5-7342-BFBD-989C21A30850}"/>
              </a:ext>
            </a:extLst>
          </p:cNvPr>
          <p:cNvSpPr/>
          <p:nvPr/>
        </p:nvSpPr>
        <p:spPr>
          <a:xfrm>
            <a:off x="5675970" y="5529877"/>
            <a:ext cx="3468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hbctraining.github.io</a:t>
            </a:r>
            <a:r>
              <a:rPr lang="en-US" sz="1200" dirty="0"/>
              <a:t>/</a:t>
            </a:r>
            <a:r>
              <a:rPr lang="en-US" sz="1200" dirty="0" err="1"/>
              <a:t>DGE_workshop</a:t>
            </a:r>
            <a:r>
              <a:rPr lang="en-US" sz="1200" dirty="0"/>
              <a:t>/lessons/09_functional_analysis.html</a:t>
            </a:r>
          </a:p>
        </p:txBody>
      </p:sp>
    </p:spTree>
    <p:extLst>
      <p:ext uri="{BB962C8B-B14F-4D97-AF65-F5344CB8AC3E}">
        <p14:creationId xmlns:p14="http://schemas.microsoft.com/office/powerpoint/2010/main" val="131583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A22-145F-8F4E-957A-21E8F775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- ORA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43D42-D598-2840-8455-8EDE30E7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2" y="1102349"/>
            <a:ext cx="7373814" cy="4868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E71EA0-5772-2C43-AAF8-98EF5588A4F9}"/>
              </a:ext>
            </a:extLst>
          </p:cNvPr>
          <p:cNvSpPr txBox="1"/>
          <p:nvPr/>
        </p:nvSpPr>
        <p:spPr>
          <a:xfrm>
            <a:off x="7408985" y="5863083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PLoS</a:t>
            </a:r>
            <a:r>
              <a:rPr lang="en-US" sz="800" dirty="0"/>
              <a:t> </a:t>
            </a:r>
            <a:r>
              <a:rPr lang="en-US" sz="800" dirty="0" err="1"/>
              <a:t>Comput</a:t>
            </a:r>
            <a:r>
              <a:rPr lang="en-US" sz="800" dirty="0"/>
              <a:t> Biol, 2012</a:t>
            </a:r>
          </a:p>
        </p:txBody>
      </p:sp>
    </p:spTree>
    <p:extLst>
      <p:ext uri="{BB962C8B-B14F-4D97-AF65-F5344CB8AC3E}">
        <p14:creationId xmlns:p14="http://schemas.microsoft.com/office/powerpoint/2010/main" val="171058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B34F-6C0A-F54D-B667-D57DE15D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(GO)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2794-9F7B-1748-A7BE-91B9FC9EE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Ontology is the formal representation of a knowledge domain</a:t>
            </a:r>
          </a:p>
          <a:p>
            <a:r>
              <a:rPr lang="en-US" dirty="0"/>
              <a:t> Gene ontology- pertains to all aspects within the biological domain</a:t>
            </a:r>
          </a:p>
          <a:p>
            <a:pPr lvl="2"/>
            <a:r>
              <a:rPr lang="en-US" dirty="0"/>
              <a:t> Molecular function – molecular level activities performed by gene products. For example, catalysis, transport</a:t>
            </a:r>
          </a:p>
          <a:p>
            <a:pPr lvl="2"/>
            <a:r>
              <a:rPr lang="en-US" dirty="0"/>
              <a:t> Cellular component – location relative to cell structures in which a gene product performs a task. For example, mitochondrion, ribosome and other parts of cellular ‘anatomy’</a:t>
            </a:r>
          </a:p>
          <a:p>
            <a:pPr lvl="2"/>
            <a:r>
              <a:rPr lang="en-US" dirty="0"/>
              <a:t> Biological process – covers larger processes such as DNA repair, signal transduction, a biological process does not have to necessarily equate a pathway. </a:t>
            </a:r>
          </a:p>
        </p:txBody>
      </p:sp>
    </p:spTree>
    <p:extLst>
      <p:ext uri="{BB962C8B-B14F-4D97-AF65-F5344CB8AC3E}">
        <p14:creationId xmlns:p14="http://schemas.microsoft.com/office/powerpoint/2010/main" val="33626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C072-BFB7-0242-8300-6869131D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93663-3137-6545-9EF9-11D5F9FEC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Genes can be associated with as many GO terms as appropriate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 is represented by directed acyclic graph where</a:t>
            </a:r>
          </a:p>
          <a:p>
            <a:pPr lvl="2"/>
            <a:r>
              <a:rPr lang="en-US" dirty="0"/>
              <a:t>Terms are nodes and relationships are edges</a:t>
            </a:r>
          </a:p>
          <a:p>
            <a:pPr lvl="2"/>
            <a:r>
              <a:rPr lang="en-US" dirty="0"/>
              <a:t>Parent terns are more general than their child term</a:t>
            </a:r>
          </a:p>
          <a:p>
            <a:pPr lvl="2"/>
            <a:r>
              <a:rPr lang="en-US" dirty="0"/>
              <a:t>Simple tree has only one parent but terms can have multiple parents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EDF04-1BBF-814F-9606-BC7688D05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1"/>
          <a:stretch/>
        </p:blipFill>
        <p:spPr>
          <a:xfrm>
            <a:off x="1043355" y="1967274"/>
            <a:ext cx="6072554" cy="1880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21E09-E64A-7F40-82AC-FA2C099B8E7D}"/>
              </a:ext>
            </a:extLst>
          </p:cNvPr>
          <p:cNvSpPr txBox="1"/>
          <p:nvPr/>
        </p:nvSpPr>
        <p:spPr>
          <a:xfrm>
            <a:off x="5005754" y="3745036"/>
            <a:ext cx="1348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Nature reviews, 2008</a:t>
            </a:r>
          </a:p>
        </p:txBody>
      </p:sp>
    </p:spTree>
    <p:extLst>
      <p:ext uri="{BB962C8B-B14F-4D97-AF65-F5344CB8AC3E}">
        <p14:creationId xmlns:p14="http://schemas.microsoft.com/office/powerpoint/2010/main" val="148107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2BE2-C78A-7943-95AF-982602E1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Class Sorting (FCS)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71DA7-9CF5-B840-B642-BC8F764C8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Theory: While large changes in individual genes can have profound effects on pathways, smaller coordinated changes in sets of functionally related genes can also have significant effects</a:t>
            </a:r>
          </a:p>
          <a:p>
            <a:r>
              <a:rPr lang="en-US" dirty="0"/>
              <a:t> General algorithm:</a:t>
            </a:r>
          </a:p>
          <a:p>
            <a:pPr lvl="1"/>
            <a:r>
              <a:rPr lang="en-US" dirty="0"/>
              <a:t> Computes gene-level statistics (fold change, student t-test)</a:t>
            </a:r>
          </a:p>
          <a:p>
            <a:pPr lvl="1"/>
            <a:r>
              <a:rPr lang="en-US" dirty="0"/>
              <a:t> Aggregate gene level statistics for all genes in pathway into a single pathway-level statistic</a:t>
            </a:r>
          </a:p>
        </p:txBody>
      </p:sp>
    </p:spTree>
    <p:extLst>
      <p:ext uri="{BB962C8B-B14F-4D97-AF65-F5344CB8AC3E}">
        <p14:creationId xmlns:p14="http://schemas.microsoft.com/office/powerpoint/2010/main" val="242294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8073-9182-E947-AE81-CD6C62B4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limitations of FCS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79B6-257E-C749-ADE7-1006D4A7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Does not work on an arbitrary threshold (does not discriminate significant and non-significant pools of expressed genes)</a:t>
            </a:r>
          </a:p>
          <a:p>
            <a:r>
              <a:rPr lang="en-US" dirty="0"/>
              <a:t> FCS uses molecular measurements to detect coordinated changes in gene expression in the same pathway</a:t>
            </a:r>
          </a:p>
          <a:p>
            <a:r>
              <a:rPr lang="en-US" dirty="0"/>
              <a:t> Limitation- does not analyze interactions between pathways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3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37779</TotalTime>
  <Words>740</Words>
  <Application>Microsoft Macintosh PowerPoint</Application>
  <PresentationFormat>On-screen Show (4:3)</PresentationFormat>
  <Paragraphs>82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Wingdings</vt:lpstr>
      <vt:lpstr>Office Theme</vt:lpstr>
      <vt:lpstr>Pathway Analysis</vt:lpstr>
      <vt:lpstr>Numerous tools and software</vt:lpstr>
      <vt:lpstr>Over-representation analysis (ORA)</vt:lpstr>
      <vt:lpstr>Over-representation analysis (ORA)</vt:lpstr>
      <vt:lpstr>Examples - ORA</vt:lpstr>
      <vt:lpstr>Gene Ontology (GO)</vt:lpstr>
      <vt:lpstr>GO</vt:lpstr>
      <vt:lpstr>Functional Class Sorting (FCS)</vt:lpstr>
      <vt:lpstr>Advantages and limitations of FCS</vt:lpstr>
      <vt:lpstr>FCS</vt:lpstr>
      <vt:lpstr>Examples - FCS</vt:lpstr>
      <vt:lpstr>Pathway Topology (PT)</vt:lpstr>
      <vt:lpstr>Approaches and limitations</vt:lpstr>
      <vt:lpstr>PT examples</vt:lpstr>
      <vt:lpstr>Outstanding challenges</vt:lpstr>
      <vt:lpstr>Summary</vt:lpstr>
      <vt:lpstr>PowerPoint Presentation</vt:lpstr>
    </vt:vector>
  </TitlesOfParts>
  <Company>NCGR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Thiru</dc:creator>
  <cp:lastModifiedBy>Microsoft Office User</cp:lastModifiedBy>
  <cp:revision>477</cp:revision>
  <dcterms:created xsi:type="dcterms:W3CDTF">2016-06-07T19:04:53Z</dcterms:created>
  <dcterms:modified xsi:type="dcterms:W3CDTF">2021-02-22T04:44:23Z</dcterms:modified>
</cp:coreProperties>
</file>