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7" r:id="rId4"/>
    <p:sldId id="278" r:id="rId5"/>
    <p:sldId id="279" r:id="rId6"/>
    <p:sldId id="280" r:id="rId7"/>
    <p:sldId id="260" r:id="rId8"/>
    <p:sldId id="261" r:id="rId9"/>
    <p:sldId id="263" r:id="rId10"/>
    <p:sldId id="264" r:id="rId11"/>
    <p:sldId id="26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5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reads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Sheet1!$E$2:$E$13</c:f>
              <c:strCache>
                <c:ptCount val="12"/>
                <c:pt idx="0">
                  <c:v>2S1Flag-p5-2_lib_idx5_ACAGTG_0MM.fq.gz</c:v>
                </c:pt>
                <c:pt idx="1">
                  <c:v>2S1Flag-p6-3_lib_idx4_TGACCA_0MM.fq.gz</c:v>
                </c:pt>
                <c:pt idx="2">
                  <c:v>2S1-Flag-p7-2_lib_idx2_CGATGT_0MM.fq.gz</c:v>
                </c:pt>
                <c:pt idx="3">
                  <c:v>759_7-p5-2_lib_idx6_GCCAAT_0MM.fq.gz</c:v>
                </c:pt>
                <c:pt idx="4">
                  <c:v>759_7-p6-1-1_lib_idx12_CTTGTA_0MM.fq.gz</c:v>
                </c:pt>
                <c:pt idx="5">
                  <c:v>759_7-p6-2-2_lib_idx7_CAGATC_0MM.fq.gz</c:v>
                </c:pt>
                <c:pt idx="6">
                  <c:v>pCDNA_p6-3_lib_idx5_ACAGTG_0MM.fq.gz</c:v>
                </c:pt>
                <c:pt idx="7">
                  <c:v>pCDNA_p7-2_lib_idx4_TGACCA_0MM.fq.gz</c:v>
                </c:pt>
                <c:pt idx="8">
                  <c:v>pCDNA_p8-3_lib_idx2_CGATGT_0MM.fq.gz</c:v>
                </c:pt>
                <c:pt idx="9">
                  <c:v>Scram_1-3_lib_idx6_GCCAAT_0MM.fq.gz</c:v>
                </c:pt>
                <c:pt idx="10">
                  <c:v>Scram_1_p3-1_lib_idx12_CTTGTA_0MM.fq.gz</c:v>
                </c:pt>
                <c:pt idx="11">
                  <c:v>Scram_1_p3-3_lib_idx7_CAGATC_0MM.fq.gz</c:v>
                </c:pt>
              </c:strCache>
            </c:strRef>
          </c:cat>
          <c:val>
            <c:numRef>
              <c:f>Sheet1!$F$2:$F$13</c:f>
              <c:numCache>
                <c:formatCode>#,##0</c:formatCode>
                <c:ptCount val="12"/>
                <c:pt idx="0">
                  <c:v>11816497</c:v>
                </c:pt>
                <c:pt idx="1">
                  <c:v>14165634</c:v>
                </c:pt>
                <c:pt idx="2">
                  <c:v>13426780</c:v>
                </c:pt>
                <c:pt idx="3">
                  <c:v>8991621</c:v>
                </c:pt>
                <c:pt idx="4">
                  <c:v>8881296</c:v>
                </c:pt>
                <c:pt idx="5">
                  <c:v>9178729</c:v>
                </c:pt>
                <c:pt idx="6">
                  <c:v>8596205</c:v>
                </c:pt>
                <c:pt idx="7">
                  <c:v>10566352</c:v>
                </c:pt>
                <c:pt idx="8">
                  <c:v>10076291</c:v>
                </c:pt>
                <c:pt idx="9">
                  <c:v>12989559</c:v>
                </c:pt>
                <c:pt idx="10">
                  <c:v>14354614</c:v>
                </c:pt>
                <c:pt idx="11">
                  <c:v>18853134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6-AB46-8A04-16665FAE9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9849424"/>
        <c:axId val="885251760"/>
      </c:barChart>
      <c:catAx>
        <c:axId val="93984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251760"/>
        <c:crosses val="autoZero"/>
        <c:auto val="1"/>
        <c:lblAlgn val="ctr"/>
        <c:lblOffset val="100"/>
        <c:noMultiLvlLbl val="0"/>
      </c:catAx>
      <c:valAx>
        <c:axId val="88525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84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Alignment</a:t>
            </a:r>
            <a:r>
              <a:rPr lang="en-US" baseline="0" dirty="0"/>
              <a:t> rate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Sheet1!$H$41</c:f>
              <c:strCache>
                <c:ptCount val="1"/>
                <c:pt idx="0">
                  <c:v>Total alignments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Sheet1!$G$42:$G$53</c:f>
              <c:strCache>
                <c:ptCount val="12"/>
                <c:pt idx="0">
                  <c:v>2S1Flag-p5-2_lib_idx5_ACAGTG_0MM.sam</c:v>
                </c:pt>
                <c:pt idx="1">
                  <c:v>2S1Flag-p6-3_lib_idx4_TGACCA_0MM.sam</c:v>
                </c:pt>
                <c:pt idx="2">
                  <c:v>2S1-Flag-p7-2_lib_idx2_CGATGT_0MM.sam</c:v>
                </c:pt>
                <c:pt idx="3">
                  <c:v>759_7-p5-2_lib_idx6_GCCAAT_0MM.sam</c:v>
                </c:pt>
                <c:pt idx="4">
                  <c:v>759_7-p6-1-1_lib_idx12_CTTGTA_0MM.sam</c:v>
                </c:pt>
                <c:pt idx="5">
                  <c:v>759_7-p6-2-2_lib_idx7_CAGATC_0MM.sam</c:v>
                </c:pt>
                <c:pt idx="6">
                  <c:v>pCDNA_p6-3_lib_idx5_ACAGTG_0MM.sam</c:v>
                </c:pt>
                <c:pt idx="7">
                  <c:v>pCDNA_p7-2_lib_idx4_TGACCA_0MM.sam</c:v>
                </c:pt>
                <c:pt idx="8">
                  <c:v>pCDNA_p8-3_lib_idx2_CGATGT_0MM.sam</c:v>
                </c:pt>
                <c:pt idx="9">
                  <c:v>Scram_1-3_lib_idx6_GCCAAT_0MM.sam</c:v>
                </c:pt>
                <c:pt idx="10">
                  <c:v>Scram_1_p3-1_lib_idx12_CTTGTA_0MM.sam</c:v>
                </c:pt>
                <c:pt idx="11">
                  <c:v>Scram_1_p3-3_lib_idx7_CAGATC_0MM.sam</c:v>
                </c:pt>
              </c:strCache>
            </c:strRef>
          </c:cat>
          <c:val>
            <c:numRef>
              <c:f>Sheet1!$H$42:$H$53</c:f>
              <c:numCache>
                <c:formatCode>General</c:formatCode>
                <c:ptCount val="12"/>
                <c:pt idx="0">
                  <c:v>10787391</c:v>
                </c:pt>
                <c:pt idx="1">
                  <c:v>12846174</c:v>
                </c:pt>
                <c:pt idx="2">
                  <c:v>12184202</c:v>
                </c:pt>
                <c:pt idx="3">
                  <c:v>8518237</c:v>
                </c:pt>
                <c:pt idx="4">
                  <c:v>8422144</c:v>
                </c:pt>
                <c:pt idx="5">
                  <c:v>8695131</c:v>
                </c:pt>
                <c:pt idx="6">
                  <c:v>7902121</c:v>
                </c:pt>
                <c:pt idx="7">
                  <c:v>9756497</c:v>
                </c:pt>
                <c:pt idx="8">
                  <c:v>9301516</c:v>
                </c:pt>
                <c:pt idx="9">
                  <c:v>12239340</c:v>
                </c:pt>
                <c:pt idx="10">
                  <c:v>13559708</c:v>
                </c:pt>
                <c:pt idx="11">
                  <c:v>17798267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C-A048-AC39-A97065FCE9DC}"/>
            </c:ext>
          </c:extLst>
        </c:ser>
        <c:ser>
          <c:idx val="1"/>
          <c:order val="1"/>
          <c:tx>
            <c:strRef>
              <c:f>Sheet1!$I$41</c:f>
              <c:strCache>
                <c:ptCount val="1"/>
                <c:pt idx="0">
                  <c:v>Unique alignments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Sheet1!$G$42:$G$53</c:f>
              <c:strCache>
                <c:ptCount val="12"/>
                <c:pt idx="0">
                  <c:v>2S1Flag-p5-2_lib_idx5_ACAGTG_0MM.sam</c:v>
                </c:pt>
                <c:pt idx="1">
                  <c:v>2S1Flag-p6-3_lib_idx4_TGACCA_0MM.sam</c:v>
                </c:pt>
                <c:pt idx="2">
                  <c:v>2S1-Flag-p7-2_lib_idx2_CGATGT_0MM.sam</c:v>
                </c:pt>
                <c:pt idx="3">
                  <c:v>759_7-p5-2_lib_idx6_GCCAAT_0MM.sam</c:v>
                </c:pt>
                <c:pt idx="4">
                  <c:v>759_7-p6-1-1_lib_idx12_CTTGTA_0MM.sam</c:v>
                </c:pt>
                <c:pt idx="5">
                  <c:v>759_7-p6-2-2_lib_idx7_CAGATC_0MM.sam</c:v>
                </c:pt>
                <c:pt idx="6">
                  <c:v>pCDNA_p6-3_lib_idx5_ACAGTG_0MM.sam</c:v>
                </c:pt>
                <c:pt idx="7">
                  <c:v>pCDNA_p7-2_lib_idx4_TGACCA_0MM.sam</c:v>
                </c:pt>
                <c:pt idx="8">
                  <c:v>pCDNA_p8-3_lib_idx2_CGATGT_0MM.sam</c:v>
                </c:pt>
                <c:pt idx="9">
                  <c:v>Scram_1-3_lib_idx6_GCCAAT_0MM.sam</c:v>
                </c:pt>
                <c:pt idx="10">
                  <c:v>Scram_1_p3-1_lib_idx12_CTTGTA_0MM.sam</c:v>
                </c:pt>
                <c:pt idx="11">
                  <c:v>Scram_1_p3-3_lib_idx7_CAGATC_0MM.sam</c:v>
                </c:pt>
              </c:strCache>
            </c:strRef>
          </c:cat>
          <c:val>
            <c:numRef>
              <c:f>Sheet1!$I$42:$I$53</c:f>
              <c:numCache>
                <c:formatCode>General</c:formatCode>
                <c:ptCount val="12"/>
                <c:pt idx="0">
                  <c:v>9274017</c:v>
                </c:pt>
                <c:pt idx="1">
                  <c:v>11084821</c:v>
                </c:pt>
                <c:pt idx="2">
                  <c:v>10484241</c:v>
                </c:pt>
                <c:pt idx="3">
                  <c:v>7382304</c:v>
                </c:pt>
                <c:pt idx="4">
                  <c:v>7306442</c:v>
                </c:pt>
                <c:pt idx="5">
                  <c:v>7538711</c:v>
                </c:pt>
                <c:pt idx="6">
                  <c:v>6833772</c:v>
                </c:pt>
                <c:pt idx="7">
                  <c:v>8346163</c:v>
                </c:pt>
                <c:pt idx="8">
                  <c:v>8012665</c:v>
                </c:pt>
                <c:pt idx="9">
                  <c:v>10580802</c:v>
                </c:pt>
                <c:pt idx="10">
                  <c:v>11651581</c:v>
                </c:pt>
                <c:pt idx="11">
                  <c:v>15380539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C-A048-AC39-A97065FCE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0130848"/>
        <c:axId val="940013456"/>
      </c:barChart>
      <c:catAx>
        <c:axId val="94013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0013456"/>
        <c:crosses val="autoZero"/>
        <c:auto val="1"/>
        <c:lblAlgn val="ctr"/>
        <c:lblOffset val="100"/>
        <c:noMultiLvlLbl val="0"/>
      </c:catAx>
      <c:valAx>
        <c:axId val="940013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013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2CE0A-6703-E541-A97E-C5777F4AA32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C2825-7B48-074F-B64B-D7703C41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B5424-3358-444F-B53D-042F5A565D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9AB1-1742-F149-9BAB-789A00E32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AE145-9FB2-4F49-BAF8-5BB601E03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BDF82-79ED-3C4C-9097-B3065306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17100-6FD6-CC46-AF62-CD59E5B8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D2E5B-BBD4-EE49-81AD-9F83357C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5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3AB2-689D-C747-A2FC-323A8A7F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D96FB-3976-694B-B22E-248D3E4AE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A7C6F-94A2-E34D-B7AB-CAF36195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0F57-B986-5A4A-AFE7-FFC88712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D416A-1493-4245-9896-1464789B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1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6B815-5142-0F45-AE6E-181D122E9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ABA50-B1AB-0E45-866F-01F62818B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98E1-F873-5542-9DDE-91245250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3A8DE-843E-2341-A1C8-04DD9D53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D6C37-089C-5544-B98F-46F89125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8935-3B11-424F-ADCF-53D7894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CF4F-6873-E144-B50B-4B18A25AA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2FAF2-3C78-D546-8306-0EA4CD8E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6F314-407E-AC49-9551-A9B44A5F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737B-0E32-204E-80AA-4BF7131A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2FDF-08A7-9247-B5C4-BB8B82A4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8E66E-B1D1-9041-9C62-DB3B2CCCB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133D-ADCB-514F-BE5A-14B9C802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C31A4-48F6-F644-BAF9-73AE76B62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E72C5-C327-1E43-8A77-E4C818DB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E9AB7-8356-4648-97AF-F4EF67E3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3029C-8750-CD46-8F7C-67B89CEED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FB2D1-27D1-DB4D-BC65-4C7038629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0D7A4-A840-0B4A-8BF2-C4FE4A61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35F70-8F3D-9E47-BEB3-F73EE206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A334C-150B-DE44-A589-5633540C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2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4C07-02E1-F54F-9B3E-B45E553E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9331B-184F-2144-9708-5E122A3CB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30406-B273-F343-B246-6C80E4D59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3DCC5-0181-9B48-ABC2-EE6E520C0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8327A-F6B5-6A44-B425-17318B9FA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29A6-80F6-F749-A2A2-4B3731D9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760A7D-76A3-4D4F-B362-4273EA44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EF3DA-300F-7F4E-A820-2F315546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5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613F-6AF0-9B4E-B56C-5E4D210A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988D4-1E74-AB41-8915-7D6A684B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11AD3-84E0-FD46-A6FA-530641A6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30398-7B21-C24F-893C-E93272D3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92228-25A6-9E45-9F8B-5DE68C95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066429-EC2B-2449-83C6-D95E3A24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8B810-C43F-8440-9559-3B16C47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1DF2-26CC-AF4E-8239-AC972C03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C198-B935-1249-AF1B-28B649FF2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4BE60-AC2D-A24D-8FD9-32828B27B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510C7-01F0-9348-8174-F1999279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7C42-F495-1843-ACD2-2D59673D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5FD1E-2466-E741-AA6D-87AA277C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5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D7A8-3FD5-5F40-ABF1-F0825A3B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FB4709-12F9-E04F-AE40-9055976D7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83580-3323-5449-B731-50E32373A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B14E9-2498-E24E-B276-32661F98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5640F-2F3A-A74B-B6BD-932A5CBE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B26A1-8387-C147-BC78-A0A95F5D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0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40E15-7C8C-DF48-8791-ECCE5FE8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AB073-5816-424C-9614-71DC74F52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1504B-BCAB-A44B-B8AD-36ABFE8BF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3DAA-92C7-AC44-B13A-07BCDA8EB09A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7493-498A-6D41-B063-58A23842E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A0D82-3B01-114D-A327-9BF8929EF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7E18-CCCE-324D-82C5-BD4CF248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articles/sdata201619" TargetMode="External"/><Relationship Id="rId3" Type="http://schemas.openxmlformats.org/officeDocument/2006/relationships/hyperlink" Target="https://commons.wikimedia.org/wiki/File:Illumina_MiSeq_sequencer_2.jpg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ology.stackexchange.com/questions/64626/biological-meaning-of-read-length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.tiff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ioconductor.org/packages/devel/bioc/vignettes/DESeq2/inst/doc/DESeq2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codegenes.org/human/release_29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BC5EFA-195A-A140-B994-965D82841692}"/>
              </a:ext>
            </a:extLst>
          </p:cNvPr>
          <p:cNvGrpSpPr/>
          <p:nvPr/>
        </p:nvGrpSpPr>
        <p:grpSpPr>
          <a:xfrm>
            <a:off x="2039557" y="1039774"/>
            <a:ext cx="3124201" cy="2725946"/>
            <a:chOff x="509587" y="149056"/>
            <a:chExt cx="3124201" cy="27259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E3349A-1694-4845-BBBF-80922ABB6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09588" y="149056"/>
              <a:ext cx="3124200" cy="234315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BCA302-AE82-2F47-B188-F44D1928C434}"/>
                </a:ext>
              </a:extLst>
            </p:cNvPr>
            <p:cNvSpPr txBox="1"/>
            <p:nvPr/>
          </p:nvSpPr>
          <p:spPr>
            <a:xfrm>
              <a:off x="509587" y="2644170"/>
              <a:ext cx="31241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3" tooltip="https://commons.wikimedia.org/wiki/File:Illumina_MiSeq_sequencer_2.jpg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4" tooltip="https://creativecommons.org/licenses/by-sa/3.0/"/>
                </a:rPr>
                <a:t>CC BY-SA</a:t>
              </a:r>
              <a:endParaRPr lang="en-US" sz="900" dirty="0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00F647-3575-2349-8B4B-3A81ECA0BED9}"/>
              </a:ext>
            </a:extLst>
          </p:cNvPr>
          <p:cNvCxnSpPr/>
          <p:nvPr/>
        </p:nvCxnSpPr>
        <p:spPr>
          <a:xfrm>
            <a:off x="5629171" y="1960115"/>
            <a:ext cx="1671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6D2F98-8E96-964D-B0B9-3C2992FC4156}"/>
              </a:ext>
            </a:extLst>
          </p:cNvPr>
          <p:cNvSpPr txBox="1"/>
          <p:nvPr/>
        </p:nvSpPr>
        <p:spPr>
          <a:xfrm>
            <a:off x="5857771" y="2153959"/>
            <a:ext cx="74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4E2CD0-A7C8-4E4F-8BD5-490696D93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52134" y="989803"/>
            <a:ext cx="4261827" cy="181153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D41F49-82C1-C34A-8EBF-CFBD08FD55A0}"/>
              </a:ext>
            </a:extLst>
          </p:cNvPr>
          <p:cNvCxnSpPr>
            <a:cxnSpLocks/>
          </p:cNvCxnSpPr>
          <p:nvPr/>
        </p:nvCxnSpPr>
        <p:spPr>
          <a:xfrm>
            <a:off x="10105141" y="3032165"/>
            <a:ext cx="0" cy="384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9727E4B-7201-6042-90DD-0ED6A0BCC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02266" y="3765720"/>
            <a:ext cx="3308721" cy="24779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9DAD4F-DA4E-6642-A18D-004088C8A157}"/>
              </a:ext>
            </a:extLst>
          </p:cNvPr>
          <p:cNvSpPr txBox="1"/>
          <p:nvPr/>
        </p:nvSpPr>
        <p:spPr>
          <a:xfrm>
            <a:off x="7518213" y="6243638"/>
            <a:ext cx="3308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www.nature.com/articles/sdata20161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/3.0/"/>
              </a:rPr>
              <a:t>CC BY</a:t>
            </a:r>
            <a:endParaRPr lang="en-US" sz="9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1C6B2E-5B4B-5A4A-851F-AB1125EEE008}"/>
              </a:ext>
            </a:extLst>
          </p:cNvPr>
          <p:cNvCxnSpPr/>
          <p:nvPr/>
        </p:nvCxnSpPr>
        <p:spPr>
          <a:xfrm flipH="1">
            <a:off x="5995114" y="4820013"/>
            <a:ext cx="16570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7753F7-C160-AE4E-BAA2-271C424EAAA7}"/>
              </a:ext>
            </a:extLst>
          </p:cNvPr>
          <p:cNvSpPr txBox="1"/>
          <p:nvPr/>
        </p:nvSpPr>
        <p:spPr>
          <a:xfrm>
            <a:off x="6004237" y="5057704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Align to a genome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D1936A1-FE1B-1B43-920A-9E940874B7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961" y="4086409"/>
            <a:ext cx="5588810" cy="21616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A135B7-FD55-3B4D-9085-E185F533EA2C}"/>
              </a:ext>
            </a:extLst>
          </p:cNvPr>
          <p:cNvSpPr txBox="1"/>
          <p:nvPr/>
        </p:nvSpPr>
        <p:spPr>
          <a:xfrm>
            <a:off x="4231170" y="234967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Workflow so far</a:t>
            </a: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F5FB962C-A220-424D-850D-2D061C9BDD90}"/>
              </a:ext>
            </a:extLst>
          </p:cNvPr>
          <p:cNvSpPr/>
          <p:nvPr/>
        </p:nvSpPr>
        <p:spPr>
          <a:xfrm>
            <a:off x="74636" y="1039600"/>
            <a:ext cx="1874744" cy="2343150"/>
          </a:xfrm>
          <a:prstGeom prst="wedgeRectCallout">
            <a:avLst>
              <a:gd name="adj1" fmla="val -17081"/>
              <a:gd name="adj2" fmla="val 50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 expression? Exon/allele specific expression? Transcript discovery? Assembly? Small RNAs? Alternative splicing? </a:t>
            </a:r>
          </a:p>
        </p:txBody>
      </p:sp>
    </p:spTree>
    <p:extLst>
      <p:ext uri="{BB962C8B-B14F-4D97-AF65-F5344CB8AC3E}">
        <p14:creationId xmlns:p14="http://schemas.microsoft.com/office/powerpoint/2010/main" val="421126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073042" cy="51958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mbria"/>
                <a:cs typeface="Cambria"/>
              </a:rPr>
              <a:t>DIFFERENTIAL GENE</a:t>
            </a:r>
            <a:r>
              <a:rPr lang="en-US" b="1" dirty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EXPRESSION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496" y="779389"/>
            <a:ext cx="8946830" cy="5388390"/>
          </a:xfrm>
        </p:spPr>
        <p:txBody>
          <a:bodyPr/>
          <a:lstStyle/>
          <a:p>
            <a:r>
              <a:rPr lang="en-US" dirty="0">
                <a:latin typeface="Cambria"/>
                <a:cs typeface="Cambria"/>
              </a:rPr>
              <a:t>Uniquely aligning reads from </a:t>
            </a:r>
            <a:r>
              <a:rPr lang="en-US" dirty="0" err="1">
                <a:latin typeface="Cambria"/>
                <a:cs typeface="Cambria"/>
              </a:rPr>
              <a:t>FeatureCounts</a:t>
            </a:r>
            <a:r>
              <a:rPr lang="en-US" dirty="0">
                <a:latin typeface="Cambria"/>
                <a:cs typeface="Cambria"/>
              </a:rPr>
              <a:t> (read count generator)</a:t>
            </a:r>
          </a:p>
          <a:p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Assigned to only one position in the reference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Increases confidence in expression levels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DESEQ2</a:t>
            </a:r>
          </a:p>
          <a:p>
            <a:pPr lvl="1"/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R </a:t>
            </a:r>
            <a:r>
              <a:rPr lang="en-US" dirty="0" err="1">
                <a:latin typeface="Cambria"/>
                <a:cs typeface="Cambria"/>
              </a:rPr>
              <a:t>Bioconductor</a:t>
            </a:r>
            <a:r>
              <a:rPr lang="en-US" dirty="0">
                <a:latin typeface="Cambria"/>
                <a:cs typeface="Cambria"/>
              </a:rPr>
              <a:t> Package</a:t>
            </a:r>
          </a:p>
          <a:p>
            <a:pPr lvl="1"/>
            <a:r>
              <a:rPr lang="en-US" dirty="0">
                <a:latin typeface="Cambria"/>
                <a:cs typeface="Cambria"/>
                <a:hlinkClick r:id="rId2"/>
              </a:rPr>
              <a:t>http://bioconductor.org/packages/devel/bioc/vignettes/DESeq2/inst/doc/DESeq2.html</a:t>
            </a:r>
            <a:endParaRPr lang="en-US" dirty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54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073042" cy="51958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ambria"/>
                <a:cs typeface="Cambria"/>
              </a:rPr>
              <a:t>DIFFERENTIAL GENE EXPRESSION ANALYSIS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42685" y="1106311"/>
            <a:ext cx="7608580" cy="3853823"/>
            <a:chOff x="467081" y="1170128"/>
            <a:chExt cx="7430068" cy="3752124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67081" y="2478669"/>
              <a:ext cx="1859308" cy="1112563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ambria"/>
                  <a:cs typeface="Cambria"/>
                </a:rPr>
                <a:t>Read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ambria"/>
                  <a:cs typeface="Cambria"/>
                </a:rPr>
                <a:t>Counts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ambria"/>
                  <a:cs typeface="Cambria"/>
                </a:rPr>
                <a:t>(Text Files)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101853" y="2483602"/>
              <a:ext cx="1741982" cy="1112563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black"/>
                  </a:solidFill>
                  <a:latin typeface="Cambria"/>
                  <a:cs typeface="Cambria"/>
                </a:rPr>
                <a:t>DESEQ2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036483" y="1170128"/>
              <a:ext cx="1859308" cy="549290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ambria"/>
                  <a:cs typeface="Cambria"/>
                </a:rPr>
                <a:t>PCA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031542" y="2154141"/>
              <a:ext cx="1859308" cy="549290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ambria"/>
                  <a:cs typeface="Cambria"/>
                </a:rPr>
                <a:t>Dendrogram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037840" y="3194345"/>
              <a:ext cx="1859308" cy="549290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mbria"/>
                  <a:cs typeface="Cambria"/>
                </a:rPr>
                <a:t>Pairwise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mbria"/>
                  <a:cs typeface="Cambria"/>
                </a:rPr>
                <a:t>Comparison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037841" y="4160814"/>
              <a:ext cx="1859308" cy="761438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prstClr val="black"/>
                  </a:solidFill>
                  <a:latin typeface="Cambria"/>
                  <a:cs typeface="Cambria"/>
                </a:rPr>
                <a:t>Significantly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prstClr val="black"/>
                  </a:solidFill>
                  <a:latin typeface="Cambria"/>
                  <a:cs typeface="Cambria"/>
                </a:rPr>
                <a:t>Expressed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prstClr val="black"/>
                  </a:solidFill>
                  <a:latin typeface="Cambria"/>
                  <a:cs typeface="Cambria"/>
                </a:rPr>
                <a:t>Genes</a:t>
              </a:r>
            </a:p>
          </p:txBody>
        </p:sp>
        <p:cxnSp>
          <p:nvCxnSpPr>
            <p:cNvPr id="15" name="Straight Arrow Connector 14"/>
            <p:cNvCxnSpPr>
              <a:stCxn id="6" idx="3"/>
              <a:endCxn id="7" idx="1"/>
            </p:cNvCxnSpPr>
            <p:nvPr/>
          </p:nvCxnSpPr>
          <p:spPr bwMode="auto">
            <a:xfrm>
              <a:off x="2326389" y="3034951"/>
              <a:ext cx="775464" cy="49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7" idx="3"/>
              <a:endCxn id="8" idx="1"/>
            </p:cNvCxnSpPr>
            <p:nvPr/>
          </p:nvCxnSpPr>
          <p:spPr bwMode="auto">
            <a:xfrm flipV="1">
              <a:off x="4843835" y="1444773"/>
              <a:ext cx="1192648" cy="15951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7" idx="3"/>
              <a:endCxn id="9" idx="1"/>
            </p:cNvCxnSpPr>
            <p:nvPr/>
          </p:nvCxnSpPr>
          <p:spPr bwMode="auto">
            <a:xfrm flipV="1">
              <a:off x="4843835" y="2428786"/>
              <a:ext cx="1187707" cy="6110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7" idx="3"/>
              <a:endCxn id="10" idx="1"/>
            </p:cNvCxnSpPr>
            <p:nvPr/>
          </p:nvCxnSpPr>
          <p:spPr bwMode="auto">
            <a:xfrm>
              <a:off x="4843835" y="3039884"/>
              <a:ext cx="1194005" cy="4291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7" idx="3"/>
              <a:endCxn id="11" idx="1"/>
            </p:cNvCxnSpPr>
            <p:nvPr/>
          </p:nvCxnSpPr>
          <p:spPr bwMode="auto">
            <a:xfrm>
              <a:off x="4843835" y="3039884"/>
              <a:ext cx="1194006" cy="15016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3508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734" y="375666"/>
            <a:ext cx="7772400" cy="530656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91816"/>
            <a:ext cx="77724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/>
              <a:t>Fastq</a:t>
            </a:r>
            <a:r>
              <a:rPr lang="en-US" sz="2400" dirty="0"/>
              <a:t> files (raw sequence data)</a:t>
            </a:r>
          </a:p>
          <a:p>
            <a:r>
              <a:rPr lang="en-US" sz="2400" dirty="0"/>
              <a:t>BAM files (alignment files)</a:t>
            </a:r>
          </a:p>
          <a:p>
            <a:r>
              <a:rPr lang="en-US" sz="2400" dirty="0"/>
              <a:t>Read count text (raw read counts)</a:t>
            </a:r>
          </a:p>
          <a:p>
            <a:r>
              <a:rPr lang="en-US" sz="2400" dirty="0"/>
              <a:t>Normalized read count text (normalized read counts)</a:t>
            </a:r>
          </a:p>
          <a:p>
            <a:r>
              <a:rPr lang="en-US" sz="2400" dirty="0"/>
              <a:t>Excel sheet(s) with all expressed genes</a:t>
            </a:r>
          </a:p>
          <a:p>
            <a:r>
              <a:rPr lang="en-US" sz="2400" dirty="0"/>
              <a:t>Excel sheet(s) with significantly expressed genes (</a:t>
            </a:r>
            <a:r>
              <a:rPr lang="en-US" sz="2400" dirty="0" err="1"/>
              <a:t>padj</a:t>
            </a:r>
            <a:r>
              <a:rPr lang="en-US" sz="2400" dirty="0"/>
              <a:t> ≤0.1)</a:t>
            </a:r>
          </a:p>
          <a:p>
            <a:r>
              <a:rPr lang="en-US" sz="2400" dirty="0"/>
              <a:t>Excel sheet(s) with significantly expressed genes (positive log2FC)</a:t>
            </a:r>
          </a:p>
          <a:p>
            <a:r>
              <a:rPr lang="en-US" sz="2400" dirty="0"/>
              <a:t>Excel sheet(s) with significantly expressed genes (negative log2FC)</a:t>
            </a:r>
          </a:p>
          <a:p>
            <a:r>
              <a:rPr lang="en-US" sz="2400" dirty="0"/>
              <a:t>Pathway analysis files (images, excel sheets)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89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2476083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transcriptomic approach to elucidate the physiological significance of</a:t>
            </a:r>
          </a:p>
          <a:p>
            <a:pPr algn="ctr"/>
            <a:r>
              <a:rPr lang="en-US" sz="4000" dirty="0"/>
              <a:t>human cytochrome P450 2S1 in bronchial epithelial cells</a:t>
            </a:r>
          </a:p>
          <a:p>
            <a:pPr algn="ctr"/>
            <a:endParaRPr lang="en-US" sz="32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41074"/>
              </a:solidFill>
              <a:effectLst>
                <a:outerShdw blurRad="50800" dist="38100" dir="2700000" algn="tl" rotWithShape="0">
                  <a:prstClr val="white">
                    <a:lumMod val="65000"/>
                    <a:alpha val="43000"/>
                  </a:prstClr>
                </a:outerShdw>
              </a:effectLst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8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9938-98BA-584A-9D26-EB9D59AD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F1A9D-73B5-B445-91B9-FDAB8365E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 </a:t>
            </a:r>
            <a:r>
              <a:rPr lang="en-US"/>
              <a:t>of CYP2S1 (</a:t>
            </a:r>
            <a:r>
              <a:rPr lang="en-US" dirty="0"/>
              <a:t>one of many orphan cytochromes) expression and evaluating impact of these changes on expression using next generation sequencing</a:t>
            </a:r>
          </a:p>
          <a:p>
            <a:r>
              <a:rPr lang="en-US" dirty="0"/>
              <a:t>Preliminary data suggest cell proliferation impairment and function in metabolism of bioactive lipids</a:t>
            </a:r>
          </a:p>
        </p:txBody>
      </p:sp>
    </p:spTree>
    <p:extLst>
      <p:ext uri="{BB962C8B-B14F-4D97-AF65-F5344CB8AC3E}">
        <p14:creationId xmlns:p14="http://schemas.microsoft.com/office/powerpoint/2010/main" val="33259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854"/>
            <a:ext cx="91440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cs typeface="Cambria"/>
              </a:rPr>
              <a:t>SAMPLE 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1428A-7827-9A4F-808A-F1F98771FA67}"/>
              </a:ext>
            </a:extLst>
          </p:cNvPr>
          <p:cNvSpPr txBox="1"/>
          <p:nvPr/>
        </p:nvSpPr>
        <p:spPr>
          <a:xfrm>
            <a:off x="2701918" y="1173854"/>
            <a:ext cx="6788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bronchial epithelial cell lines with differential CYP2S1 expression.</a:t>
            </a:r>
          </a:p>
          <a:p>
            <a:r>
              <a:rPr lang="en-US" dirty="0"/>
              <a:t>DNA control, shRNA mediated silencing and exon 3 deletion, overexpression mutant and shRNA control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DEFAA8-20A7-C745-A7E9-C558FD95D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32036"/>
              </p:ext>
            </p:extLst>
          </p:nvPr>
        </p:nvGraphicFramePr>
        <p:xfrm>
          <a:off x="4138246" y="2509190"/>
          <a:ext cx="3739661" cy="361025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02710">
                  <a:extLst>
                    <a:ext uri="{9D8B030D-6E8A-4147-A177-3AD203B41FA5}">
                      <a16:colId xmlns:a16="http://schemas.microsoft.com/office/drawing/2014/main" val="68603172"/>
                    </a:ext>
                  </a:extLst>
                </a:gridCol>
                <a:gridCol w="2136951">
                  <a:extLst>
                    <a:ext uri="{9D8B030D-6E8A-4147-A177-3AD203B41FA5}">
                      <a16:colId xmlns:a16="http://schemas.microsoft.com/office/drawing/2014/main" val="3388863059"/>
                    </a:ext>
                  </a:extLst>
                </a:gridCol>
              </a:tblGrid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Sample 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Mutation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4626359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Scram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sh control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1741587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Scram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sh control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5064561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Scram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sh</a:t>
                      </a:r>
                      <a:r>
                        <a:rPr lang="en-US" sz="1200" u="none" strike="noStrike" dirty="0">
                          <a:effectLst/>
                        </a:rPr>
                        <a:t>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666271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pcDNA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0493677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pcDNA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control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0181054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pcDNA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control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7266503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sh silenced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5026089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sh silenced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121094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sh</a:t>
                      </a:r>
                      <a:r>
                        <a:rPr lang="en-US" sz="1200" u="none" strike="noStrike" dirty="0">
                          <a:effectLst/>
                        </a:rPr>
                        <a:t> silenced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282292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Flag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overexpressed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864333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Flag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overexpressed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8713508"/>
                  </a:ext>
                </a:extLst>
              </a:tr>
              <a:tr h="277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Flag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overexpressed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7891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06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949"/>
            <a:ext cx="9144000" cy="100267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cs typeface="Cambria"/>
              </a:rPr>
              <a:t>Library Preparation &amp;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276" y="1022304"/>
            <a:ext cx="8774284" cy="5114630"/>
          </a:xfrm>
        </p:spPr>
        <p:txBody>
          <a:bodyPr/>
          <a:lstStyle/>
          <a:p>
            <a:r>
              <a:rPr lang="en-US" sz="1800" dirty="0" err="1">
                <a:latin typeface="Cambria"/>
                <a:cs typeface="Cambria"/>
              </a:rPr>
              <a:t>Illumina</a:t>
            </a:r>
            <a:r>
              <a:rPr lang="en-US" sz="1800" dirty="0">
                <a:latin typeface="Cambria"/>
                <a:cs typeface="Cambria"/>
              </a:rPr>
              <a:t> </a:t>
            </a:r>
            <a:r>
              <a:rPr lang="en-US" sz="1800" dirty="0" err="1">
                <a:latin typeface="Cambria"/>
                <a:cs typeface="Cambria"/>
              </a:rPr>
              <a:t>HiSeq</a:t>
            </a:r>
            <a:endParaRPr lang="en-US" sz="1800" dirty="0">
              <a:latin typeface="Cambria"/>
              <a:cs typeface="Cambria"/>
            </a:endParaRPr>
          </a:p>
          <a:p>
            <a:endParaRPr lang="en-US" sz="1800" dirty="0">
              <a:latin typeface="Cambria"/>
              <a:cs typeface="Cambria"/>
            </a:endParaRPr>
          </a:p>
          <a:p>
            <a:r>
              <a:rPr lang="en-US" sz="1800" dirty="0">
                <a:latin typeface="Cambria"/>
                <a:cs typeface="Cambria"/>
              </a:rPr>
              <a:t>12 Libraries</a:t>
            </a:r>
          </a:p>
          <a:p>
            <a:pPr lvl="1"/>
            <a:r>
              <a:rPr lang="en-US" sz="1800" dirty="0" err="1">
                <a:latin typeface="Cambria"/>
                <a:cs typeface="Cambria"/>
              </a:rPr>
              <a:t>TruSeq</a:t>
            </a:r>
            <a:r>
              <a:rPr lang="en-US" sz="1800" dirty="0">
                <a:latin typeface="Cambria"/>
                <a:cs typeface="Cambria"/>
              </a:rPr>
              <a:t> mRNA Protocol</a:t>
            </a:r>
          </a:p>
          <a:p>
            <a:pPr marL="0" indent="0">
              <a:buNone/>
            </a:pPr>
            <a:endParaRPr lang="en-US" sz="1800" dirty="0">
              <a:latin typeface="Cambria"/>
              <a:cs typeface="Cambria"/>
            </a:endParaRPr>
          </a:p>
          <a:p>
            <a:r>
              <a:rPr lang="en-US" sz="1800" dirty="0">
                <a:latin typeface="Cambria"/>
                <a:cs typeface="Cambria"/>
              </a:rPr>
              <a:t>1x50 Base pairs Read Length</a:t>
            </a:r>
          </a:p>
          <a:p>
            <a:endParaRPr lang="en-US" sz="1800" dirty="0">
              <a:latin typeface="Cambria"/>
              <a:cs typeface="Cambria"/>
            </a:endParaRPr>
          </a:p>
          <a:p>
            <a:r>
              <a:rPr lang="en-US" sz="1800" dirty="0">
                <a:latin typeface="Cambria"/>
                <a:cs typeface="Cambria"/>
              </a:rPr>
              <a:t>Single End Sequencing</a:t>
            </a:r>
          </a:p>
          <a:p>
            <a:endParaRPr lang="en-US" sz="1800" dirty="0">
              <a:latin typeface="Cambria"/>
              <a:cs typeface="Cambria"/>
            </a:endParaRPr>
          </a:p>
          <a:p>
            <a:r>
              <a:rPr lang="en-US" sz="1800" dirty="0">
                <a:latin typeface="Cambria"/>
                <a:cs typeface="Cambria"/>
              </a:rPr>
              <a:t>Bioinformatics: </a:t>
            </a:r>
          </a:p>
          <a:p>
            <a:pPr lvl="1"/>
            <a:r>
              <a:rPr lang="en-US" sz="1800" dirty="0">
                <a:latin typeface="Cambria"/>
                <a:cs typeface="Cambria"/>
              </a:rPr>
              <a:t>Alignments</a:t>
            </a:r>
          </a:p>
          <a:p>
            <a:pPr lvl="1"/>
            <a:r>
              <a:rPr lang="en-US" sz="1800" dirty="0">
                <a:latin typeface="Cambria"/>
                <a:cs typeface="Cambria"/>
              </a:rPr>
              <a:t>Read counts (to latest </a:t>
            </a:r>
            <a:r>
              <a:rPr lang="en-US" sz="1800" i="1" dirty="0">
                <a:latin typeface="Cambria"/>
                <a:cs typeface="Cambria"/>
              </a:rPr>
              <a:t>human </a:t>
            </a:r>
            <a:r>
              <a:rPr lang="en-US" sz="1800" dirty="0">
                <a:latin typeface="Cambria"/>
                <a:cs typeface="Cambria"/>
              </a:rPr>
              <a:t>reference)</a:t>
            </a:r>
          </a:p>
          <a:p>
            <a:pPr lvl="1"/>
            <a:r>
              <a:rPr lang="en-US" sz="1800" dirty="0">
                <a:latin typeface="Cambria"/>
                <a:cs typeface="Cambria"/>
              </a:rPr>
              <a:t>Differential expression</a:t>
            </a:r>
          </a:p>
          <a:p>
            <a:pPr lvl="1"/>
            <a:r>
              <a:rPr lang="en-US" sz="1800" dirty="0">
                <a:latin typeface="Cambria"/>
                <a:cs typeface="Cambria"/>
              </a:rPr>
              <a:t>Pathway (functional annotation) analysis.</a:t>
            </a:r>
          </a:p>
          <a:p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9524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612"/>
            <a:ext cx="9144000" cy="102128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latin typeface="Cambria"/>
                <a:cs typeface="Cambria"/>
              </a:rPr>
              <a:t>WORKFLOW (This will differ based on what your workflow is)</a:t>
            </a: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719571" y="1468745"/>
            <a:ext cx="4528528" cy="3925559"/>
            <a:chOff x="2971213" y="1866935"/>
            <a:chExt cx="3844906" cy="2957355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2237213" y="3113906"/>
              <a:ext cx="1807710" cy="3397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mbria"/>
                  <a:cs typeface="Cambria"/>
                </a:rPr>
                <a:t>FASTQ FILES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168908" y="2910057"/>
              <a:ext cx="2862079" cy="86234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defRPr/>
              </a:pPr>
              <a:r>
                <a:rPr lang="en-US" sz="1500" kern="0" dirty="0">
                  <a:solidFill>
                    <a:sysClr val="windowText" lastClr="000000"/>
                  </a:solidFill>
                  <a:latin typeface="Cambria"/>
                  <a:cs typeface="Cambria"/>
                </a:rPr>
                <a:t>SAM FILES</a:t>
              </a:r>
            </a:p>
            <a:p>
              <a:pPr algn="ctr">
                <a:defRPr/>
              </a:pPr>
              <a:r>
                <a:rPr lang="en-US" sz="1500" kern="0" dirty="0">
                  <a:solidFill>
                    <a:sysClr val="windowText" lastClr="000000"/>
                  </a:solidFill>
                  <a:latin typeface="Cambria"/>
                  <a:cs typeface="Cambria"/>
                </a:rPr>
                <a:t>(Sequence Alignment Mapping)</a:t>
              </a:r>
            </a:p>
            <a:p>
              <a:pPr algn="ctr">
                <a:defRPr/>
              </a:pPr>
              <a:r>
                <a:rPr lang="en-US" sz="1500" kern="0" dirty="0">
                  <a:solidFill>
                    <a:sysClr val="windowText" lastClr="000000"/>
                  </a:solidFill>
                  <a:latin typeface="Cambria"/>
                  <a:cs typeface="Cambria"/>
                </a:rPr>
                <a:t>BAM FILES</a:t>
              </a:r>
            </a:p>
            <a:p>
              <a:pPr algn="ctr">
                <a:defRPr/>
              </a:pPr>
              <a:r>
                <a:rPr lang="en-US" sz="1500" kern="0" dirty="0">
                  <a:solidFill>
                    <a:sysClr val="windowText" lastClr="000000"/>
                  </a:solidFill>
                  <a:latin typeface="Cambria"/>
                  <a:cs typeface="Cambria"/>
                </a:rPr>
                <a:t>(Binary Alignment Mapping)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738317" y="2962203"/>
              <a:ext cx="2601890" cy="6010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mbria"/>
                  <a:cs typeface="Cambria"/>
                </a:rPr>
                <a:t>READ COUNT FILES </a:t>
              </a:r>
            </a:p>
            <a:p>
              <a:pPr algn="ctr"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mbria"/>
                  <a:cs typeface="Cambria"/>
                </a:rPr>
                <a:t>(Tab delimited Text Files)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 rot="16200000">
              <a:off x="2348917" y="3082455"/>
              <a:ext cx="2950106" cy="533563"/>
            </a:xfrm>
            <a:prstGeom prst="roundRect">
              <a:avLst/>
            </a:prstGeom>
            <a:solidFill>
              <a:srgbClr val="40458C"/>
            </a:solidFill>
            <a:ln w="19050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100" u="sng" kern="0" dirty="0">
                  <a:solidFill>
                    <a:srgbClr val="FFFFFF"/>
                  </a:solidFill>
                  <a:latin typeface="Cambria"/>
                  <a:cs typeface="Cambria"/>
                </a:rPr>
                <a:t>ALIGNMENT</a:t>
              </a:r>
            </a:p>
            <a:p>
              <a:pPr algn="ctr"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Cambria"/>
                  <a:cs typeface="Cambria"/>
                </a:rPr>
                <a:t>REFERENCE GENOME SEQUENCE FASTA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 rot="16200000">
              <a:off x="3892936" y="3143353"/>
              <a:ext cx="2957354" cy="404518"/>
            </a:xfrm>
            <a:prstGeom prst="roundRect">
              <a:avLst/>
            </a:prstGeom>
            <a:solidFill>
              <a:srgbClr val="40458C"/>
            </a:solidFill>
            <a:ln w="19050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100" u="sng" kern="0" dirty="0">
                  <a:solidFill>
                    <a:srgbClr val="FFFFFF"/>
                  </a:solidFill>
                  <a:latin typeface="Cambria"/>
                  <a:cs typeface="Cambria"/>
                </a:rPr>
                <a:t>READ COUNTS</a:t>
              </a:r>
            </a:p>
            <a:p>
              <a:pPr algn="ctr"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Cambria"/>
                  <a:cs typeface="Cambria"/>
                </a:rPr>
                <a:t>REFERENCE GENOME ANNOTATION GFF3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 rot="16200000">
              <a:off x="5135183" y="3143354"/>
              <a:ext cx="2957354" cy="404518"/>
            </a:xfrm>
            <a:prstGeom prst="roundRect">
              <a:avLst/>
            </a:prstGeom>
            <a:solidFill>
              <a:srgbClr val="40458C"/>
            </a:solidFill>
            <a:ln w="19050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Cambria"/>
                  <a:cs typeface="Cambria"/>
                </a:rPr>
                <a:t>DIFFERENTIAL GENE EXPRESSION ANALYSIS</a:t>
              </a: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73029" y="1857421"/>
            <a:ext cx="1656037" cy="628430"/>
          </a:xfrm>
          <a:prstGeom prst="roundRect">
            <a:avLst/>
          </a:prstGeom>
          <a:solidFill>
            <a:srgbClr val="FF0000"/>
          </a:solidFill>
          <a:ln w="19050" cap="flat" cmpd="sng" algn="ctr">
            <a:solidFill>
              <a:srgbClr val="333333">
                <a:alpha val="5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mbria"/>
                <a:cs typeface="Cambria"/>
              </a:rPr>
              <a:t>HISAT2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773029" y="3756229"/>
            <a:ext cx="1851915" cy="476442"/>
          </a:xfrm>
          <a:prstGeom prst="roundRect">
            <a:avLst/>
          </a:prstGeom>
          <a:solidFill>
            <a:srgbClr val="FF0000"/>
          </a:solidFill>
          <a:ln w="19050" cap="flat" cmpd="sng" algn="ctr">
            <a:solidFill>
              <a:srgbClr val="333333">
                <a:alpha val="5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Cambria"/>
                <a:cs typeface="Cambria"/>
              </a:rPr>
              <a:t>FeatureCounts</a:t>
            </a:r>
            <a:endParaRPr lang="en-US" sz="2000" b="1" dirty="0">
              <a:latin typeface="Cambria"/>
              <a:cs typeface="Cambria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73029" y="5219347"/>
            <a:ext cx="1656037" cy="476441"/>
          </a:xfrm>
          <a:prstGeom prst="roundRect">
            <a:avLst/>
          </a:prstGeom>
          <a:solidFill>
            <a:srgbClr val="FF0000"/>
          </a:solidFill>
          <a:ln w="19050" cap="flat" cmpd="sng" algn="ctr">
            <a:solidFill>
              <a:srgbClr val="333333">
                <a:alpha val="5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mbria"/>
                <a:cs typeface="Cambria"/>
              </a:rPr>
              <a:t>DESEQ2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5E059-3B35-CE40-A2FB-6B5C0D405C22}"/>
              </a:ext>
            </a:extLst>
          </p:cNvPr>
          <p:cNvSpPr txBox="1"/>
          <p:nvPr/>
        </p:nvSpPr>
        <p:spPr>
          <a:xfrm>
            <a:off x="8342729" y="3085583"/>
            <a:ext cx="1959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to know the version of software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196236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70" y="285506"/>
            <a:ext cx="9144000" cy="49305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cs typeface="Cambria"/>
              </a:rPr>
              <a:t>Sequence Data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DAC479-2F35-C746-B185-D1DCA0B1D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402477"/>
              </p:ext>
            </p:extLst>
          </p:nvPr>
        </p:nvGraphicFramePr>
        <p:xfrm>
          <a:off x="2327275" y="965444"/>
          <a:ext cx="7537450" cy="56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23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Homo sapiens(human)</a:t>
            </a:r>
            <a:endParaRPr lang="en-US" dirty="0"/>
          </a:p>
          <a:p>
            <a:pPr lvl="1"/>
            <a:r>
              <a:rPr lang="en-US" dirty="0"/>
              <a:t>Size: ~3.2 Gb</a:t>
            </a:r>
          </a:p>
          <a:p>
            <a:pPr lvl="1"/>
            <a:r>
              <a:rPr lang="en-US" dirty="0"/>
              <a:t>1-22, X and Y chromosomes, </a:t>
            </a:r>
          </a:p>
          <a:p>
            <a:pPr lvl="1"/>
            <a:r>
              <a:rPr lang="en-US" dirty="0"/>
              <a:t># genes: ~ 58,000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https://www.gencodegenes.org/human/release_29.html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7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20797"/>
            <a:ext cx="7772400" cy="481880"/>
          </a:xfrm>
        </p:spPr>
        <p:txBody>
          <a:bodyPr>
            <a:noAutofit/>
          </a:bodyPr>
          <a:lstStyle/>
          <a:p>
            <a:r>
              <a:rPr lang="en-US" sz="4000" dirty="0"/>
              <a:t>Sequence Data Alignment Metrics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A00757E-6388-D548-8F46-7A53FF8FD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879159"/>
              </p:ext>
            </p:extLst>
          </p:nvPr>
        </p:nvGraphicFramePr>
        <p:xfrm>
          <a:off x="2133600" y="1153140"/>
          <a:ext cx="8663353" cy="495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58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5506</TotalTime>
  <Words>476</Words>
  <Application>Microsoft Macintosh PowerPoint</Application>
  <PresentationFormat>Widescreen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Tahoma</vt:lpstr>
      <vt:lpstr>Office Theme</vt:lpstr>
      <vt:lpstr>PowerPoint Presentation</vt:lpstr>
      <vt:lpstr>PowerPoint Presentation</vt:lpstr>
      <vt:lpstr>Background</vt:lpstr>
      <vt:lpstr>SAMPLE DETAILS</vt:lpstr>
      <vt:lpstr>Library Preparation &amp; Sequencing</vt:lpstr>
      <vt:lpstr>WORKFLOW (This will differ based on what your workflow is)</vt:lpstr>
      <vt:lpstr>Sequence Data</vt:lpstr>
      <vt:lpstr>Reference </vt:lpstr>
      <vt:lpstr>Sequence Data Alignment Metrics</vt:lpstr>
      <vt:lpstr>DIFFERENTIAL GENE EXPRESSION ANALYSIS</vt:lpstr>
      <vt:lpstr>DIFFERENTIAL GENE EXPRESSION ANALYSIS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2020-08-20T13:58:11Z</dcterms:created>
  <dcterms:modified xsi:type="dcterms:W3CDTF">2021-02-17T20:53:20Z</dcterms:modified>
</cp:coreProperties>
</file>